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8" r:id="rId4"/>
    <p:sldId id="257" r:id="rId5"/>
    <p:sldId id="259" r:id="rId6"/>
    <p:sldId id="260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7FEE6-9483-4983-94A0-08FE97DD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0C387F-72AC-4DE7-A897-667581289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s-A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129C4D-4A11-47D1-85BE-C0711742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0A1-E629-4BB2-82F8-6D3D5CD7F867}" type="datetimeFigureOut">
              <a:rPr lang="es-AR" smtClean="0"/>
              <a:t>1/2/2021</a:t>
            </a:fld>
            <a:endParaRPr lang="es-A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B381DE-079F-4744-8D54-598C0C458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D20178-2AA9-40D6-A3EC-6EED0752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234E-BBEE-4513-9776-A80C0965537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05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5A255-B293-4B7E-933F-939AB11D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s-AR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AACBBF-3E55-4FE5-8E26-8233F3E24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s-A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C2FB7-F8CE-45CB-A98F-16C4814F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0A1-E629-4BB2-82F8-6D3D5CD7F867}" type="datetimeFigureOut">
              <a:rPr lang="es-AR" smtClean="0"/>
              <a:t>1/2/2021</a:t>
            </a:fld>
            <a:endParaRPr lang="es-A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5B6256-8B29-4584-96E6-03522D07D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834E5A-4A46-498C-8661-77E61C56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234E-BBEE-4513-9776-A80C0965537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01100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41496F-B0E5-46C3-A92B-262EB216EB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s-AR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F97EA9-8B40-40F3-9DA7-48D2D3776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s-A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60D562-6029-4340-9C88-99D0541E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0A1-E629-4BB2-82F8-6D3D5CD7F867}" type="datetimeFigureOut">
              <a:rPr lang="es-AR" smtClean="0"/>
              <a:t>1/2/2021</a:t>
            </a:fld>
            <a:endParaRPr lang="es-A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7DC7BA-8916-44C7-A5DE-35DE3985E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882D8F-E32A-46B9-B5F5-1912988E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234E-BBEE-4513-9776-A80C0965537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2275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EE3F4-3D2A-453B-9973-A6F82C9F9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s-A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8A80C2-D210-4339-9733-F21A33B21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s-A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4DA291-7EF0-48B6-9715-A6533040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0A1-E629-4BB2-82F8-6D3D5CD7F867}" type="datetimeFigureOut">
              <a:rPr lang="es-AR" smtClean="0"/>
              <a:t>1/2/2021</a:t>
            </a:fld>
            <a:endParaRPr lang="es-A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E0EA6F-7E08-4508-9492-B9C7BF85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8151F5-C19B-4F99-89FD-B399A98E4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234E-BBEE-4513-9776-A80C0965537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73014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A3B13F-F832-40D5-8A42-B2618D3F2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s-A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F6C9C3-4AA9-4348-805E-9FC0D2CB0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130723-6330-4F43-8D41-757EE4A5A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0A1-E629-4BB2-82F8-6D3D5CD7F867}" type="datetimeFigureOut">
              <a:rPr lang="es-AR" smtClean="0"/>
              <a:t>1/2/2021</a:t>
            </a:fld>
            <a:endParaRPr lang="es-A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8300D5-7EC7-4AE9-8FC7-ADF76F4A6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444810-4E5F-41AC-B461-4B442EF9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234E-BBEE-4513-9776-A80C0965537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35122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CF0D2-D32F-4730-A964-93D4C405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s-A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D7A32B-4715-405F-BD1E-BB684D124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s-A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837888A-4211-408A-8350-A1012064E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s-A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EF2BC0-AE69-4D23-BE73-18450777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0A1-E629-4BB2-82F8-6D3D5CD7F867}" type="datetimeFigureOut">
              <a:rPr lang="es-AR" smtClean="0"/>
              <a:t>1/2/2021</a:t>
            </a:fld>
            <a:endParaRPr lang="es-A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E026F4-633F-4B10-94DA-C4B1CD8F6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0C12A3-EC18-4C46-A619-69E45269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234E-BBEE-4513-9776-A80C0965537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6881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78AD9-A9A0-4533-AD51-77FA6FB6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s-A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E93129-46FA-477E-BD22-FC1DB8DDA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FC1A13D-74E8-4F88-9961-A17484C37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s-A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0077888-AF7F-4ADB-A2E2-EE0700F35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1BC456-DF01-4174-9159-5098E4993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s-AR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BF58AA0-064A-4139-99A4-4B78B5F55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0A1-E629-4BB2-82F8-6D3D5CD7F867}" type="datetimeFigureOut">
              <a:rPr lang="es-AR" smtClean="0"/>
              <a:t>1/2/2021</a:t>
            </a:fld>
            <a:endParaRPr lang="es-A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DFFD46-4AE5-40EB-9F51-5A5183FD6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BBDCC17-AFBB-46DF-B22F-AD0B5AC15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234E-BBEE-4513-9776-A80C0965537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7251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7EC2A-E96B-4E6B-9806-C9823768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s-A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6528590-A12E-46C6-A50F-BC9FBCFE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0A1-E629-4BB2-82F8-6D3D5CD7F867}" type="datetimeFigureOut">
              <a:rPr lang="es-AR" smtClean="0"/>
              <a:t>1/2/2021</a:t>
            </a:fld>
            <a:endParaRPr lang="es-A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07BEC85-C32A-4935-8366-F1AF6F57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2451E3D-CFEC-4D08-9966-A6568C4D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234E-BBEE-4513-9776-A80C0965537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671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0AFF474-AE7C-4840-A156-AC89081C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0A1-E629-4BB2-82F8-6D3D5CD7F867}" type="datetimeFigureOut">
              <a:rPr lang="es-AR" smtClean="0"/>
              <a:t>1/2/2021</a:t>
            </a:fld>
            <a:endParaRPr lang="es-A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A946C39-E4C3-4344-9F79-6E7FCA89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D81CFC-1D7B-4B46-B51C-99035D4E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234E-BBEE-4513-9776-A80C0965537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4370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4D2D9-3332-40A4-B051-BE02EDD3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s-A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7110C2-DEE7-4AF0-91DF-594BBC084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s-A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B83138-D73D-4B5F-A421-A864E9DEF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FE4E5D-4096-499F-9863-8D05AD110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0A1-E629-4BB2-82F8-6D3D5CD7F867}" type="datetimeFigureOut">
              <a:rPr lang="es-AR" smtClean="0"/>
              <a:t>1/2/2021</a:t>
            </a:fld>
            <a:endParaRPr lang="es-A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2816F7-2180-451A-9EAC-D97F28A33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E22719-5F70-44A4-9B1A-E1742D338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234E-BBEE-4513-9776-A80C0965537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546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043B9-2CA2-4DE7-8E91-0355D40C4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s-A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5E2C39-2DC9-428F-A49A-4448735329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FC8DA0-9E02-4089-A506-64C5CEC3D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5FB322-6623-4AC2-AFB8-F14A7B2E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0A1-E629-4BB2-82F8-6D3D5CD7F867}" type="datetimeFigureOut">
              <a:rPr lang="es-AR" smtClean="0"/>
              <a:t>1/2/2021</a:t>
            </a:fld>
            <a:endParaRPr lang="es-A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00FA02-2B32-40C6-96E2-F8A65CB8D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42BD61-DB24-4864-95B6-AFF765AD2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234E-BBEE-4513-9776-A80C0965537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9220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FB6041A-1810-4C42-B880-62BBF1112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s-A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9DEB07-2DD0-459F-965D-BD947C819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s-A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4073D9-F2FD-4548-841D-5A022D58B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300A1-E629-4BB2-82F8-6D3D5CD7F867}" type="datetimeFigureOut">
              <a:rPr lang="es-AR" smtClean="0"/>
              <a:t>1/2/2021</a:t>
            </a:fld>
            <a:endParaRPr lang="es-A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56EFC6-8AB6-492B-9D18-C13BD6318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158572-2236-4240-8574-A5755F469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E234E-BBEE-4513-9776-A80C0965537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964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E1193B00-6123-4DB9-A4A8-DFA39EE27B70}"/>
              </a:ext>
            </a:extLst>
          </p:cNvPr>
          <p:cNvSpPr txBox="1"/>
          <p:nvPr/>
        </p:nvSpPr>
        <p:spPr>
          <a:xfrm>
            <a:off x="2300768" y="548313"/>
            <a:ext cx="715775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cs-CZ" altLang="es-AR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Průzkum trhu s kreditními kartami </a:t>
            </a: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(Pesquisa de mercado para cartões de crédito)</a:t>
            </a:r>
            <a:endParaRPr lang="es-A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E37FF1F-197D-4101-83C3-EBFB2EA652DF}"/>
              </a:ext>
            </a:extLst>
          </p:cNvPr>
          <p:cNvGrpSpPr/>
          <p:nvPr/>
        </p:nvGrpSpPr>
        <p:grpSpPr>
          <a:xfrm>
            <a:off x="1674177" y="1532929"/>
            <a:ext cx="8410940" cy="4631039"/>
            <a:chOff x="1804142" y="1113480"/>
            <a:chExt cx="8410940" cy="4631039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CA5C711C-0BD1-40E5-9B7A-586A0F28A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4142" y="1113480"/>
              <a:ext cx="8410940" cy="463103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C1D4B05-4C54-4311-8621-F72E25DB2944}"/>
                </a:ext>
              </a:extLst>
            </p:cNvPr>
            <p:cNvSpPr txBox="1"/>
            <p:nvPr/>
          </p:nvSpPr>
          <p:spPr>
            <a:xfrm>
              <a:off x="2646595" y="3777095"/>
              <a:ext cx="6094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pt-B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</a:t>
              </a:r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are </a:t>
              </a:r>
              <a:r>
                <a:rPr lang="pt-B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going</a:t>
              </a:r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steal</a:t>
              </a:r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</a:t>
              </a:r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 bank)</a:t>
              </a:r>
              <a:endParaRPr lang="es-A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762DA43-D286-4CA9-BD9A-9C4F870B48CF}"/>
                </a:ext>
              </a:extLst>
            </p:cNvPr>
            <p:cNvSpPr/>
            <p:nvPr/>
          </p:nvSpPr>
          <p:spPr>
            <a:xfrm>
              <a:off x="2418084" y="2807862"/>
              <a:ext cx="7183056" cy="92333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OKRADNEME TE BANKA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369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C235A31-5429-4B7E-A1E5-3A0C7F63A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725" y="1493157"/>
            <a:ext cx="8838049" cy="5172213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F0004D06-33A8-4DB0-BA18-6415516D48A5}"/>
              </a:ext>
            </a:extLst>
          </p:cNvPr>
          <p:cNvSpPr txBox="1"/>
          <p:nvPr/>
        </p:nvSpPr>
        <p:spPr>
          <a:xfrm>
            <a:off x="2090287" y="346458"/>
            <a:ext cx="7157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altLang="es-A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Quais colunas do </a:t>
            </a:r>
            <a:r>
              <a:rPr kumimoji="0" lang="pt-BR" altLang="es-A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kumimoji="0" lang="pt-BR" altLang="es-A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utilizaremos?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3FDCCAF-FF17-4055-89E0-529A22BC55A3}"/>
              </a:ext>
            </a:extLst>
          </p:cNvPr>
          <p:cNvSpPr txBox="1"/>
          <p:nvPr/>
        </p:nvSpPr>
        <p:spPr>
          <a:xfrm>
            <a:off x="1543050" y="685012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Muitas </a:t>
            </a:r>
            <a:r>
              <a:rPr lang="pt-BR" dirty="0" err="1"/>
              <a:t>primary</a:t>
            </a:r>
            <a:r>
              <a:rPr lang="pt-BR" dirty="0"/>
              <a:t> e </a:t>
            </a:r>
            <a:r>
              <a:rPr lang="pt-BR" dirty="0" err="1"/>
              <a:t>foreign</a:t>
            </a:r>
            <a:r>
              <a:rPr lang="pt-BR" dirty="0"/>
              <a:t> Keys</a:t>
            </a:r>
          </a:p>
          <a:p>
            <a:pPr marL="285750" indent="-285750">
              <a:buFontTx/>
              <a:buChar char="-"/>
            </a:pPr>
            <a:r>
              <a:rPr lang="pt-BR" dirty="0"/>
              <a:t>8 tabelas distintas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5513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129A5B9B-4B20-4B8B-AB29-49B7A4277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034" y="1890212"/>
            <a:ext cx="7641041" cy="440099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1AE8AC8-DB9A-4A53-95D9-A9ECCB5AB7A5}"/>
              </a:ext>
            </a:extLst>
          </p:cNvPr>
          <p:cNvSpPr txBox="1"/>
          <p:nvPr/>
        </p:nvSpPr>
        <p:spPr>
          <a:xfrm>
            <a:off x="1285875" y="4725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u="sng" dirty="0"/>
              <a:t>Etapa de Data </a:t>
            </a:r>
            <a:r>
              <a:rPr lang="pt-BR" u="sng" dirty="0" err="1"/>
              <a:t>Cleaning</a:t>
            </a:r>
            <a:r>
              <a:rPr lang="pt-BR" u="sng" dirty="0"/>
              <a:t>:</a:t>
            </a:r>
          </a:p>
          <a:p>
            <a:pPr marL="285750" indent="-285750">
              <a:buFontTx/>
              <a:buChar char="-"/>
            </a:pPr>
            <a:r>
              <a:rPr lang="pt-BR" dirty="0"/>
              <a:t>Remoção de duplicidades</a:t>
            </a:r>
          </a:p>
          <a:p>
            <a:pPr marL="285750" indent="-285750">
              <a:buFontTx/>
              <a:buChar char="-"/>
            </a:pPr>
            <a:r>
              <a:rPr lang="pt-BR" dirty="0"/>
              <a:t>Adequação e/ou remoção de nulos</a:t>
            </a:r>
          </a:p>
          <a:p>
            <a:pPr marL="285750" indent="-285750">
              <a:buFontTx/>
              <a:buChar char="-"/>
            </a:pPr>
            <a:r>
              <a:rPr lang="pt-BR" dirty="0"/>
              <a:t>Conversão de colunas em </a:t>
            </a:r>
            <a:r>
              <a:rPr lang="pt-BR" dirty="0" err="1"/>
              <a:t>dtype</a:t>
            </a:r>
            <a:r>
              <a:rPr lang="pt-BR" dirty="0"/>
              <a:t> específico</a:t>
            </a:r>
          </a:p>
        </p:txBody>
      </p:sp>
    </p:spTree>
    <p:extLst>
      <p:ext uri="{BB962C8B-B14F-4D97-AF65-F5344CB8AC3E}">
        <p14:creationId xmlns:p14="http://schemas.microsoft.com/office/powerpoint/2010/main" val="169182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EFB9AFF4-AFA2-4190-A988-2B542F703CD7}"/>
              </a:ext>
            </a:extLst>
          </p:cNvPr>
          <p:cNvSpPr txBox="1"/>
          <p:nvPr/>
        </p:nvSpPr>
        <p:spPr>
          <a:xfrm>
            <a:off x="1091670" y="7225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1056320 registros de </a:t>
            </a:r>
            <a:r>
              <a:rPr lang="es-AR" dirty="0" err="1"/>
              <a:t>transações</a:t>
            </a:r>
            <a:r>
              <a:rPr lang="es-AR" dirty="0"/>
              <a:t> no total…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35046EB-B222-46C2-9C46-F4C4FF25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86" y="1200150"/>
            <a:ext cx="3419475" cy="222885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AA052F0-6816-49A1-9F00-1DFB423E6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823" y="722531"/>
            <a:ext cx="3114675" cy="180022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FFB9B50-D65C-4914-9863-68A8F15DFAAE}"/>
              </a:ext>
            </a:extLst>
          </p:cNvPr>
          <p:cNvSpPr txBox="1"/>
          <p:nvPr/>
        </p:nvSpPr>
        <p:spPr>
          <a:xfrm>
            <a:off x="6223940" y="2324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5369 registros de </a:t>
            </a:r>
            <a:r>
              <a:rPr lang="es-AR" dirty="0" err="1"/>
              <a:t>disposições</a:t>
            </a:r>
            <a:r>
              <a:rPr lang="es-AR" dirty="0"/>
              <a:t> no total.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F8DB5A5-1E45-4A59-8BCB-E559DFC4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535" y="4303905"/>
            <a:ext cx="2476500" cy="885825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3B54EE7B-77E8-421C-A47F-FC5891469040}"/>
              </a:ext>
            </a:extLst>
          </p:cNvPr>
          <p:cNvSpPr txBox="1"/>
          <p:nvPr/>
        </p:nvSpPr>
        <p:spPr>
          <a:xfrm>
            <a:off x="1564386" y="3815062"/>
            <a:ext cx="2882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… </a:t>
            </a:r>
            <a:r>
              <a:rPr lang="es-AR" dirty="0" err="1"/>
              <a:t>com</a:t>
            </a:r>
            <a:r>
              <a:rPr lang="es-AR" dirty="0"/>
              <a:t> 6 tipos de </a:t>
            </a:r>
            <a:r>
              <a:rPr lang="es-AR" dirty="0" err="1"/>
              <a:t>operações</a:t>
            </a:r>
            <a:endParaRPr lang="es-A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9F69E26-C800-4322-8624-374CCDED1C51}"/>
              </a:ext>
            </a:extLst>
          </p:cNvPr>
          <p:cNvSpPr txBox="1"/>
          <p:nvPr/>
        </p:nvSpPr>
        <p:spPr>
          <a:xfrm>
            <a:off x="6743498" y="26435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77 distritos registrados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260A967-91EB-42CA-AFD0-E02BE31AC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198" y="3112582"/>
            <a:ext cx="31623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94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B58ED3-89B2-4118-A57E-60CC8D19C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175" y="4132420"/>
            <a:ext cx="3219450" cy="164782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FE4FE6C-7D62-4771-8E9E-3AD95C76184B}"/>
              </a:ext>
            </a:extLst>
          </p:cNvPr>
          <p:cNvSpPr txBox="1"/>
          <p:nvPr/>
        </p:nvSpPr>
        <p:spPr>
          <a:xfrm>
            <a:off x="6905625" y="3648075"/>
            <a:ext cx="245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5369 clientes diferentes</a:t>
            </a:r>
            <a:endParaRPr lang="es-A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246F968B-331B-4FB6-93C3-141E73B0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75" y="1344308"/>
            <a:ext cx="3219450" cy="1800225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5316E490-416B-4EBE-A96A-CD0AB0048D29}"/>
              </a:ext>
            </a:extLst>
          </p:cNvPr>
          <p:cNvSpPr txBox="1"/>
          <p:nvPr/>
        </p:nvSpPr>
        <p:spPr>
          <a:xfrm>
            <a:off x="6516001" y="957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4500 contas diferentes registradas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859A427-2541-4821-BFDF-3D000392C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862" y="1430502"/>
            <a:ext cx="3133725" cy="1828800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246D43A7-6968-4E5F-992A-6F2B6D9156F1}"/>
              </a:ext>
            </a:extLst>
          </p:cNvPr>
          <p:cNvSpPr txBox="1"/>
          <p:nvPr/>
        </p:nvSpPr>
        <p:spPr>
          <a:xfrm>
            <a:off x="1694802" y="957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892 </a:t>
            </a:r>
            <a:r>
              <a:rPr lang="es-AR" dirty="0" err="1"/>
              <a:t>cartões</a:t>
            </a:r>
            <a:r>
              <a:rPr lang="es-AR" dirty="0"/>
              <a:t> emitidos no total…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A952C4E-FF1F-4EF4-8EAE-4B5C46559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468" y="4704582"/>
            <a:ext cx="2343150" cy="200025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C7F65492-9E76-4B23-B3ED-B3BFCABD3142}"/>
              </a:ext>
            </a:extLst>
          </p:cNvPr>
          <p:cNvSpPr txBox="1"/>
          <p:nvPr/>
        </p:nvSpPr>
        <p:spPr>
          <a:xfrm>
            <a:off x="2267982" y="3983120"/>
            <a:ext cx="2108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dirty="0"/>
              <a:t>… </a:t>
            </a:r>
            <a:r>
              <a:rPr lang="es-AR" dirty="0" err="1"/>
              <a:t>com</a:t>
            </a:r>
            <a:r>
              <a:rPr lang="es-AR" dirty="0"/>
              <a:t> 3 tipos de </a:t>
            </a:r>
            <a:r>
              <a:rPr lang="es-AR" dirty="0" err="1"/>
              <a:t>cartões</a:t>
            </a:r>
            <a:r>
              <a:rPr lang="es-AR" dirty="0"/>
              <a:t> emitidos</a:t>
            </a:r>
          </a:p>
        </p:txBody>
      </p:sp>
    </p:spTree>
    <p:extLst>
      <p:ext uri="{BB962C8B-B14F-4D97-AF65-F5344CB8AC3E}">
        <p14:creationId xmlns:p14="http://schemas.microsoft.com/office/powerpoint/2010/main" val="1964898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EF02E10-F1F9-41B5-95D6-2426D389C670}"/>
              </a:ext>
            </a:extLst>
          </p:cNvPr>
          <p:cNvSpPr txBox="1"/>
          <p:nvPr/>
        </p:nvSpPr>
        <p:spPr>
          <a:xfrm>
            <a:off x="5415124" y="335344"/>
            <a:ext cx="199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Por gênero parece não haver oportunidade:</a:t>
            </a:r>
            <a:endParaRPr lang="es-AR" sz="1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685F5AD-2E15-432B-A6FB-6448C03B3D63}"/>
              </a:ext>
            </a:extLst>
          </p:cNvPr>
          <p:cNvSpPr txBox="1"/>
          <p:nvPr/>
        </p:nvSpPr>
        <p:spPr>
          <a:xfrm>
            <a:off x="889233" y="1132514"/>
            <a:ext cx="3891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Dos 5369 clientes:</a:t>
            </a:r>
          </a:p>
          <a:p>
            <a:pPr marL="285750" indent="-285750">
              <a:buFontTx/>
              <a:buChar char="-"/>
            </a:pPr>
            <a:r>
              <a:rPr lang="pt-BR" dirty="0"/>
              <a:t>892 possuem 1 (e somente 1) cartão</a:t>
            </a:r>
          </a:p>
          <a:p>
            <a:pPr marL="285750" indent="-285750">
              <a:buFontTx/>
              <a:buChar char="-"/>
            </a:pPr>
            <a:r>
              <a:rPr lang="pt-BR" dirty="0"/>
              <a:t>4477 não possuem cartão</a:t>
            </a:r>
            <a:endParaRPr lang="es-AR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16010E1-5483-4215-811F-9E5734E2C787}"/>
              </a:ext>
            </a:extLst>
          </p:cNvPr>
          <p:cNvSpPr/>
          <p:nvPr/>
        </p:nvSpPr>
        <p:spPr>
          <a:xfrm>
            <a:off x="981512" y="1703237"/>
            <a:ext cx="2961314" cy="3526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488F70-2CDA-4965-8F76-C8F350B86B54}"/>
              </a:ext>
            </a:extLst>
          </p:cNvPr>
          <p:cNvCxnSpPr>
            <a:stCxn id="4" idx="4"/>
          </p:cNvCxnSpPr>
          <p:nvPr/>
        </p:nvCxnSpPr>
        <p:spPr>
          <a:xfrm>
            <a:off x="2462169" y="2055845"/>
            <a:ext cx="4194" cy="1048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70E060-43DD-4495-8585-619250FBA475}"/>
              </a:ext>
            </a:extLst>
          </p:cNvPr>
          <p:cNvSpPr txBox="1"/>
          <p:nvPr/>
        </p:nvSpPr>
        <p:spPr>
          <a:xfrm>
            <a:off x="1519833" y="3135277"/>
            <a:ext cx="1884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Oportunidade de aumentar o serviço de cartões</a:t>
            </a:r>
            <a:endParaRPr lang="es-AR" dirty="0">
              <a:solidFill>
                <a:srgbClr val="FF000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7CFD178-6928-4DBD-B734-336547AA8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12" y="788891"/>
            <a:ext cx="1504950" cy="8763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C0C7DE6-D4B7-4FE1-8F35-B088878B066E}"/>
              </a:ext>
            </a:extLst>
          </p:cNvPr>
          <p:cNvSpPr txBox="1"/>
          <p:nvPr/>
        </p:nvSpPr>
        <p:spPr>
          <a:xfrm>
            <a:off x="9040593" y="327226"/>
            <a:ext cx="1996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Distrito 1 (em Praga) concentra clientes sem-cartão:</a:t>
            </a:r>
            <a:endParaRPr lang="es-AR" sz="12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25E6199-52CD-4CC0-82A0-55870F97F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819" y="3949106"/>
            <a:ext cx="1143000" cy="638175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8B119B66-D582-4A69-9497-FA2C90B6AEC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360319" y="3473896"/>
            <a:ext cx="0" cy="4752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9E6B1BE-6646-4381-942B-86D66BBD417D}"/>
              </a:ext>
            </a:extLst>
          </p:cNvPr>
          <p:cNvSpPr txBox="1"/>
          <p:nvPr/>
        </p:nvSpPr>
        <p:spPr>
          <a:xfrm>
            <a:off x="8631567" y="5548307"/>
            <a:ext cx="25781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1411 clientes estão nos top 10 (de 77) distritos sem-cartão!</a:t>
            </a:r>
          </a:p>
          <a:p>
            <a:pPr algn="ctr"/>
            <a:r>
              <a:rPr lang="pt-BR" sz="1400" dirty="0"/>
              <a:t>São quase 30% da clientela de sem-cartão!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449A167-BF1F-4D58-9DA6-3072A8263B5B}"/>
              </a:ext>
            </a:extLst>
          </p:cNvPr>
          <p:cNvSpPr txBox="1"/>
          <p:nvPr/>
        </p:nvSpPr>
        <p:spPr>
          <a:xfrm>
            <a:off x="5301842" y="5496470"/>
            <a:ext cx="2118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FF0000"/>
                </a:solidFill>
              </a:rPr>
              <a:t>Oportunidade de foco em </a:t>
            </a:r>
            <a:r>
              <a:rPr lang="pt-BR" sz="1400" dirty="0" err="1">
                <a:solidFill>
                  <a:srgbClr val="FF0000"/>
                </a:solidFill>
              </a:rPr>
              <a:t>district_id</a:t>
            </a:r>
            <a:r>
              <a:rPr lang="pt-BR" sz="1400" dirty="0">
                <a:solidFill>
                  <a:srgbClr val="FF0000"/>
                </a:solidFill>
              </a:rPr>
              <a:t> = 1 (</a:t>
            </a:r>
            <a:r>
              <a:rPr lang="pt-BR" sz="1400" b="1" dirty="0">
                <a:solidFill>
                  <a:srgbClr val="FF0000"/>
                </a:solidFill>
              </a:rPr>
              <a:t>11% clientes sem-cartão</a:t>
            </a:r>
            <a:r>
              <a:rPr lang="pt-BR" sz="1400" dirty="0">
                <a:solidFill>
                  <a:srgbClr val="FF0000"/>
                </a:solidFill>
              </a:rPr>
              <a:t>) de Praga – </a:t>
            </a:r>
            <a:r>
              <a:rPr lang="pt-BR" sz="1400" b="1" dirty="0">
                <a:solidFill>
                  <a:srgbClr val="FF0000"/>
                </a:solidFill>
              </a:rPr>
              <a:t>foco em cidade</a:t>
            </a:r>
            <a:endParaRPr lang="es-AR" sz="1400" b="1" dirty="0">
              <a:solidFill>
                <a:srgbClr val="FF0000"/>
              </a:solidFill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7A2A6A00-DF3E-49FD-9B65-598A866EC0FA}"/>
              </a:ext>
            </a:extLst>
          </p:cNvPr>
          <p:cNvSpPr/>
          <p:nvPr/>
        </p:nvSpPr>
        <p:spPr>
          <a:xfrm>
            <a:off x="8291771" y="5384710"/>
            <a:ext cx="3280095" cy="12005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D3248453-EBFC-4ABE-AE36-67A7130D3A0C}"/>
              </a:ext>
            </a:extLst>
          </p:cNvPr>
          <p:cNvCxnSpPr>
            <a:cxnSpLocks/>
            <a:stCxn id="21" idx="2"/>
            <a:endCxn id="20" idx="3"/>
          </p:cNvCxnSpPr>
          <p:nvPr/>
        </p:nvCxnSpPr>
        <p:spPr>
          <a:xfrm flipH="1" flipV="1">
            <a:off x="7420742" y="5973524"/>
            <a:ext cx="871029" cy="11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2276497F-CFAB-4CA7-B449-0CF59AB8F393}"/>
              </a:ext>
            </a:extLst>
          </p:cNvPr>
          <p:cNvSpPr/>
          <p:nvPr/>
        </p:nvSpPr>
        <p:spPr>
          <a:xfrm>
            <a:off x="5033394" y="106060"/>
            <a:ext cx="6988036" cy="6710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43067C1-0812-49E6-B014-78B6A1264459}"/>
              </a:ext>
            </a:extLst>
          </p:cNvPr>
          <p:cNvCxnSpPr>
            <a:stCxn id="7" idx="3"/>
          </p:cNvCxnSpPr>
          <p:nvPr/>
        </p:nvCxnSpPr>
        <p:spPr>
          <a:xfrm>
            <a:off x="3404505" y="3596942"/>
            <a:ext cx="1628889" cy="10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94C1849-A99C-49DB-88E3-189818416D70}"/>
              </a:ext>
            </a:extLst>
          </p:cNvPr>
          <p:cNvSpPr txBox="1"/>
          <p:nvPr/>
        </p:nvSpPr>
        <p:spPr>
          <a:xfrm>
            <a:off x="251670" y="133508"/>
            <a:ext cx="284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/>
              <a:t>Maior oferta de cartões:</a:t>
            </a:r>
            <a:r>
              <a:rPr lang="pt-BR" dirty="0"/>
              <a:t> onde estão os clientes alvo?</a:t>
            </a:r>
            <a:endParaRPr lang="es-AR" b="1" u="sng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CF04EDB-9B3B-46DE-B28D-8B5E4DED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451" y="2724919"/>
            <a:ext cx="1327741" cy="149134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D172F39-B05A-4FA6-BDFA-5B3D8B5DC3F4}"/>
              </a:ext>
            </a:extLst>
          </p:cNvPr>
          <p:cNvSpPr txBox="1"/>
          <p:nvPr/>
        </p:nvSpPr>
        <p:spPr>
          <a:xfrm>
            <a:off x="5464032" y="1911463"/>
            <a:ext cx="1996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Região de South Moravia concentra a maior quantidade de sem-cartão:</a:t>
            </a:r>
            <a:endParaRPr lang="es-AR" sz="1200" dirty="0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F31F67AE-6FE1-4010-8C88-D40330C17376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>
            <a:off x="6462322" y="2557794"/>
            <a:ext cx="0" cy="1671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3B7060F-AEE2-4D87-BBBF-9D04FA50FB0A}"/>
              </a:ext>
            </a:extLst>
          </p:cNvPr>
          <p:cNvSpPr txBox="1"/>
          <p:nvPr/>
        </p:nvSpPr>
        <p:spPr>
          <a:xfrm>
            <a:off x="5226391" y="4475618"/>
            <a:ext cx="2471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FF0000"/>
                </a:solidFill>
              </a:rPr>
              <a:t>Oportunidade de foco em South Moravia (</a:t>
            </a:r>
            <a:r>
              <a:rPr lang="pt-BR" sz="1400" b="1" dirty="0">
                <a:solidFill>
                  <a:srgbClr val="FF0000"/>
                </a:solidFill>
              </a:rPr>
              <a:t>18% clientes sem-cartão</a:t>
            </a:r>
            <a:r>
              <a:rPr lang="pt-BR" sz="1400" dirty="0">
                <a:solidFill>
                  <a:srgbClr val="FF0000"/>
                </a:solidFill>
              </a:rPr>
              <a:t>) – </a:t>
            </a:r>
            <a:r>
              <a:rPr lang="pt-BR" sz="1400" b="1" dirty="0">
                <a:solidFill>
                  <a:srgbClr val="FF0000"/>
                </a:solidFill>
              </a:rPr>
              <a:t>foco em região</a:t>
            </a:r>
            <a:endParaRPr lang="es-AR" sz="1400" b="1" dirty="0">
              <a:solidFill>
                <a:srgbClr val="FF0000"/>
              </a:solidFill>
            </a:endParaRP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2F9499EE-DB53-4941-96A8-EE98A45D4066}"/>
              </a:ext>
            </a:extLst>
          </p:cNvPr>
          <p:cNvCxnSpPr>
            <a:cxnSpLocks/>
            <a:stCxn id="8" idx="2"/>
            <a:endCxn id="33" idx="0"/>
          </p:cNvCxnSpPr>
          <p:nvPr/>
        </p:nvCxnSpPr>
        <p:spPr>
          <a:xfrm flipH="1">
            <a:off x="6462321" y="4216268"/>
            <a:ext cx="1" cy="2593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m 49">
            <a:extLst>
              <a:ext uri="{FF2B5EF4-FFF2-40B4-BE49-F238E27FC236}">
                <a16:creationId xmlns:a16="http://schemas.microsoft.com/office/drawing/2014/main" id="{361F750F-551A-447A-8B6E-12583EAE5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148" y="948877"/>
            <a:ext cx="2657475" cy="24765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52EB495A-AEB4-4D4A-AB7D-5C43502B4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27" y="4155189"/>
            <a:ext cx="4117130" cy="2569303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05B98B80-6F31-4863-BE73-C65B01791BBF}"/>
              </a:ext>
            </a:extLst>
          </p:cNvPr>
          <p:cNvSpPr/>
          <p:nvPr/>
        </p:nvSpPr>
        <p:spPr>
          <a:xfrm>
            <a:off x="2642532" y="5381715"/>
            <a:ext cx="1149292" cy="10861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4A224C4-174A-4F91-996F-C39B663C7AE2}"/>
              </a:ext>
            </a:extLst>
          </p:cNvPr>
          <p:cNvSpPr txBox="1"/>
          <p:nvPr/>
        </p:nvSpPr>
        <p:spPr>
          <a:xfrm>
            <a:off x="2692580" y="5120896"/>
            <a:ext cx="1095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South Moravia</a:t>
            </a:r>
            <a:endParaRPr lang="es-AR" sz="1200" dirty="0">
              <a:solidFill>
                <a:srgbClr val="FF0000"/>
              </a:solidFill>
            </a:endParaRPr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4A06A4B4-6C07-4C1D-81D9-A46819BA7C48}"/>
              </a:ext>
            </a:extLst>
          </p:cNvPr>
          <p:cNvSpPr/>
          <p:nvPr/>
        </p:nvSpPr>
        <p:spPr>
          <a:xfrm>
            <a:off x="1702965" y="4926128"/>
            <a:ext cx="577454" cy="4238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C767010-D5AB-48C9-B3BF-8E715C6D9AD7}"/>
              </a:ext>
            </a:extLst>
          </p:cNvPr>
          <p:cNvSpPr txBox="1"/>
          <p:nvPr/>
        </p:nvSpPr>
        <p:spPr>
          <a:xfrm>
            <a:off x="1726042" y="4606530"/>
            <a:ext cx="531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Praga</a:t>
            </a:r>
            <a:endParaRPr lang="es-A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4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ixaDeTexto 28">
            <a:extLst>
              <a:ext uri="{FF2B5EF4-FFF2-40B4-BE49-F238E27FC236}">
                <a16:creationId xmlns:a16="http://schemas.microsoft.com/office/drawing/2014/main" id="{394C1849-A99C-49DB-88E3-189818416D70}"/>
              </a:ext>
            </a:extLst>
          </p:cNvPr>
          <p:cNvSpPr txBox="1"/>
          <p:nvPr/>
        </p:nvSpPr>
        <p:spPr>
          <a:xfrm>
            <a:off x="251669" y="133508"/>
            <a:ext cx="480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/>
              <a:t>Upgrade de cartões:</a:t>
            </a:r>
            <a:r>
              <a:rPr lang="pt-BR" dirty="0"/>
              <a:t> onde estão os clientes alvo?</a:t>
            </a:r>
            <a:endParaRPr lang="es-AR" b="1" u="sng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264F1B9-7F34-4EC5-B440-D06EFFB8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51" y="1714559"/>
            <a:ext cx="1514475" cy="1123950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03309693-964A-450D-A414-71526A442C0F}"/>
              </a:ext>
            </a:extLst>
          </p:cNvPr>
          <p:cNvSpPr/>
          <p:nvPr/>
        </p:nvSpPr>
        <p:spPr>
          <a:xfrm>
            <a:off x="1495278" y="1614535"/>
            <a:ext cx="1719743" cy="13925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F992A2DA-24B3-4649-854A-7944EB5C8DD7}"/>
              </a:ext>
            </a:extLst>
          </p:cNvPr>
          <p:cNvSpPr/>
          <p:nvPr/>
        </p:nvSpPr>
        <p:spPr>
          <a:xfrm>
            <a:off x="1812950" y="2184986"/>
            <a:ext cx="361836" cy="587229"/>
          </a:xfrm>
          <a:custGeom>
            <a:avLst/>
            <a:gdLst>
              <a:gd name="connsiteX0" fmla="*/ 328280 w 361836"/>
              <a:gd name="connsiteY0" fmla="*/ 0 h 587229"/>
              <a:gd name="connsiteX1" fmla="*/ 286335 w 361836"/>
              <a:gd name="connsiteY1" fmla="*/ 8389 h 587229"/>
              <a:gd name="connsiteX2" fmla="*/ 236001 w 361836"/>
              <a:gd name="connsiteY2" fmla="*/ 25167 h 587229"/>
              <a:gd name="connsiteX3" fmla="*/ 202445 w 361836"/>
              <a:gd name="connsiteY3" fmla="*/ 33556 h 587229"/>
              <a:gd name="connsiteX4" fmla="*/ 152111 w 361836"/>
              <a:gd name="connsiteY4" fmla="*/ 67112 h 587229"/>
              <a:gd name="connsiteX5" fmla="*/ 126944 w 361836"/>
              <a:gd name="connsiteY5" fmla="*/ 92279 h 587229"/>
              <a:gd name="connsiteX6" fmla="*/ 110166 w 361836"/>
              <a:gd name="connsiteY6" fmla="*/ 117446 h 587229"/>
              <a:gd name="connsiteX7" fmla="*/ 84999 w 361836"/>
              <a:gd name="connsiteY7" fmla="*/ 134224 h 587229"/>
              <a:gd name="connsiteX8" fmla="*/ 59832 w 361836"/>
              <a:gd name="connsiteY8" fmla="*/ 184558 h 587229"/>
              <a:gd name="connsiteX9" fmla="*/ 34665 w 361836"/>
              <a:gd name="connsiteY9" fmla="*/ 201336 h 587229"/>
              <a:gd name="connsiteX10" fmla="*/ 26277 w 361836"/>
              <a:gd name="connsiteY10" fmla="*/ 234892 h 587229"/>
              <a:gd name="connsiteX11" fmla="*/ 9499 w 361836"/>
              <a:gd name="connsiteY11" fmla="*/ 285226 h 587229"/>
              <a:gd name="connsiteX12" fmla="*/ 9499 w 361836"/>
              <a:gd name="connsiteY12" fmla="*/ 436228 h 587229"/>
              <a:gd name="connsiteX13" fmla="*/ 26277 w 361836"/>
              <a:gd name="connsiteY13" fmla="*/ 461395 h 587229"/>
              <a:gd name="connsiteX14" fmla="*/ 76610 w 361836"/>
              <a:gd name="connsiteY14" fmla="*/ 478172 h 587229"/>
              <a:gd name="connsiteX15" fmla="*/ 101777 w 361836"/>
              <a:gd name="connsiteY15" fmla="*/ 494950 h 587229"/>
              <a:gd name="connsiteX16" fmla="*/ 152111 w 361836"/>
              <a:gd name="connsiteY16" fmla="*/ 511728 h 587229"/>
              <a:gd name="connsiteX17" fmla="*/ 219223 w 361836"/>
              <a:gd name="connsiteY17" fmla="*/ 528506 h 587229"/>
              <a:gd name="connsiteX18" fmla="*/ 244390 w 361836"/>
              <a:gd name="connsiteY18" fmla="*/ 536895 h 587229"/>
              <a:gd name="connsiteX19" fmla="*/ 311502 w 361836"/>
              <a:gd name="connsiteY19" fmla="*/ 553673 h 587229"/>
              <a:gd name="connsiteX20" fmla="*/ 261168 w 361836"/>
              <a:gd name="connsiteY20" fmla="*/ 570451 h 587229"/>
              <a:gd name="connsiteX21" fmla="*/ 236001 w 361836"/>
              <a:gd name="connsiteY21" fmla="*/ 587229 h 587229"/>
              <a:gd name="connsiteX22" fmla="*/ 286335 w 361836"/>
              <a:gd name="connsiteY22" fmla="*/ 570451 h 587229"/>
              <a:gd name="connsiteX23" fmla="*/ 311502 w 361836"/>
              <a:gd name="connsiteY23" fmla="*/ 562062 h 587229"/>
              <a:gd name="connsiteX24" fmla="*/ 336669 w 361836"/>
              <a:gd name="connsiteY24" fmla="*/ 553673 h 587229"/>
              <a:gd name="connsiteX25" fmla="*/ 361836 w 361836"/>
              <a:gd name="connsiteY25" fmla="*/ 545284 h 587229"/>
              <a:gd name="connsiteX26" fmla="*/ 336669 w 361836"/>
              <a:gd name="connsiteY26" fmla="*/ 536895 h 587229"/>
              <a:gd name="connsiteX27" fmla="*/ 303113 w 361836"/>
              <a:gd name="connsiteY27" fmla="*/ 486561 h 587229"/>
              <a:gd name="connsiteX28" fmla="*/ 286335 w 361836"/>
              <a:gd name="connsiteY28" fmla="*/ 469784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61836" h="587229">
                <a:moveTo>
                  <a:pt x="328280" y="0"/>
                </a:moveTo>
                <a:cubicBezTo>
                  <a:pt x="314298" y="2796"/>
                  <a:pt x="300091" y="4637"/>
                  <a:pt x="286335" y="8389"/>
                </a:cubicBezTo>
                <a:cubicBezTo>
                  <a:pt x="269273" y="13042"/>
                  <a:pt x="253159" y="20878"/>
                  <a:pt x="236001" y="25167"/>
                </a:cubicBezTo>
                <a:lnTo>
                  <a:pt x="202445" y="33556"/>
                </a:lnTo>
                <a:cubicBezTo>
                  <a:pt x="185667" y="44741"/>
                  <a:pt x="166370" y="52853"/>
                  <a:pt x="152111" y="67112"/>
                </a:cubicBezTo>
                <a:cubicBezTo>
                  <a:pt x="143722" y="75501"/>
                  <a:pt x="134539" y="83165"/>
                  <a:pt x="126944" y="92279"/>
                </a:cubicBezTo>
                <a:cubicBezTo>
                  <a:pt x="120489" y="100024"/>
                  <a:pt x="117295" y="110317"/>
                  <a:pt x="110166" y="117446"/>
                </a:cubicBezTo>
                <a:cubicBezTo>
                  <a:pt x="103037" y="124575"/>
                  <a:pt x="93388" y="128631"/>
                  <a:pt x="84999" y="134224"/>
                </a:cubicBezTo>
                <a:cubicBezTo>
                  <a:pt x="78176" y="154693"/>
                  <a:pt x="76094" y="168296"/>
                  <a:pt x="59832" y="184558"/>
                </a:cubicBezTo>
                <a:cubicBezTo>
                  <a:pt x="52703" y="191687"/>
                  <a:pt x="43054" y="195743"/>
                  <a:pt x="34665" y="201336"/>
                </a:cubicBezTo>
                <a:cubicBezTo>
                  <a:pt x="31869" y="212521"/>
                  <a:pt x="29590" y="223849"/>
                  <a:pt x="26277" y="234892"/>
                </a:cubicBezTo>
                <a:cubicBezTo>
                  <a:pt x="21195" y="251832"/>
                  <a:pt x="9499" y="285226"/>
                  <a:pt x="9499" y="285226"/>
                </a:cubicBezTo>
                <a:cubicBezTo>
                  <a:pt x="280" y="349762"/>
                  <a:pt x="-6206" y="362938"/>
                  <a:pt x="9499" y="436228"/>
                </a:cubicBezTo>
                <a:cubicBezTo>
                  <a:pt x="11612" y="446087"/>
                  <a:pt x="17727" y="456051"/>
                  <a:pt x="26277" y="461395"/>
                </a:cubicBezTo>
                <a:cubicBezTo>
                  <a:pt x="41274" y="470768"/>
                  <a:pt x="76610" y="478172"/>
                  <a:pt x="76610" y="478172"/>
                </a:cubicBezTo>
                <a:cubicBezTo>
                  <a:pt x="84999" y="483765"/>
                  <a:pt x="92564" y="490855"/>
                  <a:pt x="101777" y="494950"/>
                </a:cubicBezTo>
                <a:cubicBezTo>
                  <a:pt x="117938" y="502133"/>
                  <a:pt x="134953" y="507439"/>
                  <a:pt x="152111" y="511728"/>
                </a:cubicBezTo>
                <a:cubicBezTo>
                  <a:pt x="174482" y="517321"/>
                  <a:pt x="197347" y="521214"/>
                  <a:pt x="219223" y="528506"/>
                </a:cubicBezTo>
                <a:cubicBezTo>
                  <a:pt x="227612" y="531302"/>
                  <a:pt x="235811" y="534750"/>
                  <a:pt x="244390" y="536895"/>
                </a:cubicBezTo>
                <a:lnTo>
                  <a:pt x="311502" y="553673"/>
                </a:lnTo>
                <a:cubicBezTo>
                  <a:pt x="294724" y="559266"/>
                  <a:pt x="275883" y="560641"/>
                  <a:pt x="261168" y="570451"/>
                </a:cubicBezTo>
                <a:cubicBezTo>
                  <a:pt x="252779" y="576044"/>
                  <a:pt x="225919" y="587229"/>
                  <a:pt x="236001" y="587229"/>
                </a:cubicBezTo>
                <a:cubicBezTo>
                  <a:pt x="253687" y="587229"/>
                  <a:pt x="269557" y="576044"/>
                  <a:pt x="286335" y="570451"/>
                </a:cubicBezTo>
                <a:lnTo>
                  <a:pt x="311502" y="562062"/>
                </a:lnTo>
                <a:lnTo>
                  <a:pt x="336669" y="553673"/>
                </a:lnTo>
                <a:lnTo>
                  <a:pt x="361836" y="545284"/>
                </a:lnTo>
                <a:cubicBezTo>
                  <a:pt x="353447" y="542488"/>
                  <a:pt x="342922" y="543148"/>
                  <a:pt x="336669" y="536895"/>
                </a:cubicBezTo>
                <a:cubicBezTo>
                  <a:pt x="322410" y="522636"/>
                  <a:pt x="317372" y="500819"/>
                  <a:pt x="303113" y="486561"/>
                </a:cubicBezTo>
                <a:lnTo>
                  <a:pt x="286335" y="46978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396A84A5-5833-4FF6-A3CA-C808866E7234}"/>
              </a:ext>
            </a:extLst>
          </p:cNvPr>
          <p:cNvSpPr/>
          <p:nvPr/>
        </p:nvSpPr>
        <p:spPr>
          <a:xfrm>
            <a:off x="2921406" y="2259664"/>
            <a:ext cx="134224" cy="252493"/>
          </a:xfrm>
          <a:custGeom>
            <a:avLst/>
            <a:gdLst>
              <a:gd name="connsiteX0" fmla="*/ 0 w 134224"/>
              <a:gd name="connsiteY0" fmla="*/ 252493 h 252493"/>
              <a:gd name="connsiteX1" fmla="*/ 41945 w 134224"/>
              <a:gd name="connsiteY1" fmla="*/ 235715 h 252493"/>
              <a:gd name="connsiteX2" fmla="*/ 67112 w 134224"/>
              <a:gd name="connsiteY2" fmla="*/ 227326 h 252493"/>
              <a:gd name="connsiteX3" fmla="*/ 92279 w 134224"/>
              <a:gd name="connsiteY3" fmla="*/ 210548 h 252493"/>
              <a:gd name="connsiteX4" fmla="*/ 100668 w 134224"/>
              <a:gd name="connsiteY4" fmla="*/ 185381 h 252493"/>
              <a:gd name="connsiteX5" fmla="*/ 117446 w 134224"/>
              <a:gd name="connsiteY5" fmla="*/ 160214 h 252493"/>
              <a:gd name="connsiteX6" fmla="*/ 134224 w 134224"/>
              <a:gd name="connsiteY6" fmla="*/ 109880 h 252493"/>
              <a:gd name="connsiteX7" fmla="*/ 125835 w 134224"/>
              <a:gd name="connsiteY7" fmla="*/ 67935 h 252493"/>
              <a:gd name="connsiteX8" fmla="*/ 75501 w 134224"/>
              <a:gd name="connsiteY8" fmla="*/ 34379 h 252493"/>
              <a:gd name="connsiteX9" fmla="*/ 58723 w 134224"/>
              <a:gd name="connsiteY9" fmla="*/ 59546 h 252493"/>
              <a:gd name="connsiteX10" fmla="*/ 67112 w 134224"/>
              <a:gd name="connsiteY10" fmla="*/ 84713 h 252493"/>
              <a:gd name="connsiteX11" fmla="*/ 75501 w 134224"/>
              <a:gd name="connsiteY11" fmla="*/ 59546 h 252493"/>
              <a:gd name="connsiteX12" fmla="*/ 83890 w 134224"/>
              <a:gd name="connsiteY12" fmla="*/ 823 h 252493"/>
              <a:gd name="connsiteX13" fmla="*/ 134224 w 134224"/>
              <a:gd name="connsiteY13" fmla="*/ 823 h 25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224" h="252493">
                <a:moveTo>
                  <a:pt x="0" y="252493"/>
                </a:moveTo>
                <a:cubicBezTo>
                  <a:pt x="13982" y="246900"/>
                  <a:pt x="27845" y="241002"/>
                  <a:pt x="41945" y="235715"/>
                </a:cubicBezTo>
                <a:cubicBezTo>
                  <a:pt x="50225" y="232610"/>
                  <a:pt x="59203" y="231281"/>
                  <a:pt x="67112" y="227326"/>
                </a:cubicBezTo>
                <a:cubicBezTo>
                  <a:pt x="76130" y="222817"/>
                  <a:pt x="83890" y="216141"/>
                  <a:pt x="92279" y="210548"/>
                </a:cubicBezTo>
                <a:cubicBezTo>
                  <a:pt x="95075" y="202159"/>
                  <a:pt x="96713" y="193290"/>
                  <a:pt x="100668" y="185381"/>
                </a:cubicBezTo>
                <a:cubicBezTo>
                  <a:pt x="105177" y="176363"/>
                  <a:pt x="113351" y="169427"/>
                  <a:pt x="117446" y="160214"/>
                </a:cubicBezTo>
                <a:cubicBezTo>
                  <a:pt x="124629" y="144053"/>
                  <a:pt x="134224" y="109880"/>
                  <a:pt x="134224" y="109880"/>
                </a:cubicBezTo>
                <a:cubicBezTo>
                  <a:pt x="131428" y="95898"/>
                  <a:pt x="132212" y="80688"/>
                  <a:pt x="125835" y="67935"/>
                </a:cubicBezTo>
                <a:cubicBezTo>
                  <a:pt x="113267" y="42799"/>
                  <a:pt x="97872" y="41836"/>
                  <a:pt x="75501" y="34379"/>
                </a:cubicBezTo>
                <a:cubicBezTo>
                  <a:pt x="69908" y="42768"/>
                  <a:pt x="60381" y="49601"/>
                  <a:pt x="58723" y="59546"/>
                </a:cubicBezTo>
                <a:cubicBezTo>
                  <a:pt x="57269" y="68268"/>
                  <a:pt x="58269" y="84713"/>
                  <a:pt x="67112" y="84713"/>
                </a:cubicBezTo>
                <a:cubicBezTo>
                  <a:pt x="75955" y="84713"/>
                  <a:pt x="72705" y="67935"/>
                  <a:pt x="75501" y="59546"/>
                </a:cubicBezTo>
                <a:cubicBezTo>
                  <a:pt x="61919" y="18799"/>
                  <a:pt x="38949" y="5816"/>
                  <a:pt x="83890" y="823"/>
                </a:cubicBezTo>
                <a:cubicBezTo>
                  <a:pt x="100565" y="-1030"/>
                  <a:pt x="117446" y="823"/>
                  <a:pt x="134224" y="8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EB3C2D2-2BE9-4949-89BA-40FA330C0EB5}"/>
              </a:ext>
            </a:extLst>
          </p:cNvPr>
          <p:cNvSpPr txBox="1"/>
          <p:nvPr/>
        </p:nvSpPr>
        <p:spPr>
          <a:xfrm>
            <a:off x="929999" y="3099385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Oportunidade de upgrade!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983C134-22BB-4EB8-AC13-C16241E7F421}"/>
              </a:ext>
            </a:extLst>
          </p:cNvPr>
          <p:cNvSpPr txBox="1"/>
          <p:nvPr/>
        </p:nvSpPr>
        <p:spPr>
          <a:xfrm>
            <a:off x="520117" y="687897"/>
            <a:ext cx="3053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Dos 892 clientes, a maioria possui o cartão Classic.</a:t>
            </a:r>
            <a:endParaRPr lang="es-A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5B93A36-E226-482B-8047-F241EAB7E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050" y="687897"/>
            <a:ext cx="2771775" cy="23336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70A1D9B-253B-4A0A-90DD-3BD49AEDC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316" y="699610"/>
            <a:ext cx="2838450" cy="233362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F3DC3FB-3AD2-4F9B-8A60-24365165ADC9}"/>
              </a:ext>
            </a:extLst>
          </p:cNvPr>
          <p:cNvSpPr txBox="1"/>
          <p:nvPr/>
        </p:nvSpPr>
        <p:spPr>
          <a:xfrm>
            <a:off x="8205744" y="237515"/>
            <a:ext cx="305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Classic:</a:t>
            </a:r>
            <a:endParaRPr lang="es-A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3492273-9A62-4072-8D52-63A304ABAE02}"/>
              </a:ext>
            </a:extLst>
          </p:cNvPr>
          <p:cNvSpPr txBox="1"/>
          <p:nvPr/>
        </p:nvSpPr>
        <p:spPr>
          <a:xfrm>
            <a:off x="4857169" y="237515"/>
            <a:ext cx="305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Junior:</a:t>
            </a:r>
            <a:endParaRPr lang="es-A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27CE102-D866-45DA-BBCE-1F4735CE9C44}"/>
              </a:ext>
            </a:extLst>
          </p:cNvPr>
          <p:cNvSpPr txBox="1"/>
          <p:nvPr/>
        </p:nvSpPr>
        <p:spPr>
          <a:xfrm>
            <a:off x="8053914" y="3348545"/>
            <a:ext cx="3617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- Mais oportunidades na mesma categoria</a:t>
            </a:r>
          </a:p>
          <a:p>
            <a:pPr algn="ctr"/>
            <a:r>
              <a:rPr lang="pt-BR" sz="1200" dirty="0">
                <a:solidFill>
                  <a:srgbClr val="FF0000"/>
                </a:solidFill>
              </a:rPr>
              <a:t>- 10% dos clientes com cartão estão em South Moravia</a:t>
            </a:r>
            <a:endParaRPr lang="es-AR" sz="1200" dirty="0">
              <a:solidFill>
                <a:srgbClr val="FF0000"/>
              </a:solidFill>
            </a:endParaRP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126A583-B2A0-4C7B-A7FB-705943242B0F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9732541" y="3033235"/>
            <a:ext cx="130358" cy="315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C3D03A24-E6D5-43CD-B3B7-1EDEC6B1CC42}"/>
              </a:ext>
            </a:extLst>
          </p:cNvPr>
          <p:cNvSpPr/>
          <p:nvPr/>
        </p:nvSpPr>
        <p:spPr>
          <a:xfrm>
            <a:off x="10783297" y="758297"/>
            <a:ext cx="476035" cy="23677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DD63D47-8854-4DA3-BE13-1D13C637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1381" y="3999900"/>
            <a:ext cx="1043035" cy="227571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4793695-FB99-4D13-B67A-A31E1AD548FE}"/>
              </a:ext>
            </a:extLst>
          </p:cNvPr>
          <p:cNvSpPr txBox="1"/>
          <p:nvPr/>
        </p:nvSpPr>
        <p:spPr>
          <a:xfrm>
            <a:off x="8418013" y="6279933"/>
            <a:ext cx="297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Clientes Classic estão dispersos entre vários distritos da South Moravia</a:t>
            </a:r>
            <a:endParaRPr lang="es-AR" sz="1200" dirty="0">
              <a:solidFill>
                <a:srgbClr val="FF0000"/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5E6449B-EEC2-4647-97AC-23D338FE8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9917" y="4089053"/>
            <a:ext cx="1818896" cy="2532188"/>
          </a:xfrm>
          <a:prstGeom prst="rect">
            <a:avLst/>
          </a:prstGeom>
        </p:spPr>
      </p:pic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DC852D0-45C2-4BD2-B236-BE9CFC63051D}"/>
              </a:ext>
            </a:extLst>
          </p:cNvPr>
          <p:cNvCxnSpPr>
            <a:cxnSpLocks/>
            <a:stCxn id="8" idx="2"/>
            <a:endCxn id="32" idx="0"/>
          </p:cNvCxnSpPr>
          <p:nvPr/>
        </p:nvCxnSpPr>
        <p:spPr>
          <a:xfrm flipH="1">
            <a:off x="6629167" y="3033235"/>
            <a:ext cx="3103374" cy="448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804AEFA-7C45-478B-B904-4A2FDEC0C06D}"/>
              </a:ext>
            </a:extLst>
          </p:cNvPr>
          <p:cNvSpPr txBox="1"/>
          <p:nvPr/>
        </p:nvSpPr>
        <p:spPr>
          <a:xfrm>
            <a:off x="5204419" y="3482110"/>
            <a:ext cx="284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0000"/>
                </a:solidFill>
              </a:rPr>
              <a:t>Distrito 1 de Praga é o distrito com mais oportunidades (+ oportunidade, - espaço)</a:t>
            </a:r>
            <a:endParaRPr lang="es-AR" sz="1200" b="1" dirty="0">
              <a:solidFill>
                <a:srgbClr val="FF0000"/>
              </a:solidFill>
            </a:endParaRP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9889E326-B726-4825-B514-92495BE0B98D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9862899" y="3810210"/>
            <a:ext cx="0" cy="1896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90613A64-F30C-4F56-A0C2-20AB15F4F701}"/>
              </a:ext>
            </a:extLst>
          </p:cNvPr>
          <p:cNvSpPr/>
          <p:nvPr/>
        </p:nvSpPr>
        <p:spPr>
          <a:xfrm>
            <a:off x="5318799" y="4322908"/>
            <a:ext cx="2393026" cy="1940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BA30F34-A5ED-41BF-8C49-76759F703727}"/>
              </a:ext>
            </a:extLst>
          </p:cNvPr>
          <p:cNvSpPr/>
          <p:nvPr/>
        </p:nvSpPr>
        <p:spPr>
          <a:xfrm>
            <a:off x="10137537" y="4125520"/>
            <a:ext cx="315146" cy="22757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3675018F-34C5-436F-9CCC-C2F76AA52CBF}"/>
              </a:ext>
            </a:extLst>
          </p:cNvPr>
          <p:cNvSpPr/>
          <p:nvPr/>
        </p:nvSpPr>
        <p:spPr>
          <a:xfrm>
            <a:off x="2533957" y="2067889"/>
            <a:ext cx="387449" cy="252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8509A551-75CF-4C5C-8392-38FE78707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19" y="3989136"/>
            <a:ext cx="2161830" cy="216183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ED5632B9-AE62-4C06-9324-E35D3FC78E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20" y="4125520"/>
            <a:ext cx="2852812" cy="190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1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ixaDeTexto 28">
            <a:extLst>
              <a:ext uri="{FF2B5EF4-FFF2-40B4-BE49-F238E27FC236}">
                <a16:creationId xmlns:a16="http://schemas.microsoft.com/office/drawing/2014/main" id="{394C1849-A99C-49DB-88E3-189818416D70}"/>
              </a:ext>
            </a:extLst>
          </p:cNvPr>
          <p:cNvSpPr txBox="1"/>
          <p:nvPr/>
        </p:nvSpPr>
        <p:spPr>
          <a:xfrm>
            <a:off x="251669" y="133508"/>
            <a:ext cx="480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/>
              <a:t>Upgrade de cartões: </a:t>
            </a:r>
            <a:r>
              <a:rPr lang="pt-BR" dirty="0"/>
              <a:t>onde estão os clientes alvo?</a:t>
            </a:r>
            <a:endParaRPr lang="es-AR" b="1" u="sng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983C134-22BB-4EB8-AC13-C16241E7F421}"/>
              </a:ext>
            </a:extLst>
          </p:cNvPr>
          <p:cNvSpPr txBox="1"/>
          <p:nvPr/>
        </p:nvSpPr>
        <p:spPr>
          <a:xfrm>
            <a:off x="520117" y="687897"/>
            <a:ext cx="414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Os clientes “Classic” que mais utilizam o cartão: onde estão os “gastadores”?</a:t>
            </a:r>
            <a:endParaRPr lang="es-A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3C31FE-AA60-4CA0-8BE6-0140C246B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735" y="472660"/>
            <a:ext cx="3800475" cy="1866900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E56F34B-4CCB-4FD4-A911-CC016D8DB785}"/>
              </a:ext>
            </a:extLst>
          </p:cNvPr>
          <p:cNvSpPr txBox="1"/>
          <p:nvPr/>
        </p:nvSpPr>
        <p:spPr>
          <a:xfrm>
            <a:off x="8141180" y="2357395"/>
            <a:ext cx="3294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Maior quantidade de operações “</a:t>
            </a:r>
            <a:r>
              <a:rPr lang="pt-BR" sz="1400" dirty="0" err="1"/>
              <a:t>credit</a:t>
            </a:r>
            <a:r>
              <a:rPr lang="pt-BR" sz="1400" dirty="0"/>
              <a:t> card </a:t>
            </a:r>
            <a:r>
              <a:rPr lang="pt-BR" sz="1400" dirty="0" err="1"/>
              <a:t>withdraw</a:t>
            </a:r>
            <a:r>
              <a:rPr lang="pt-BR" sz="1400" dirty="0"/>
              <a:t>” se concentram na North Moravia</a:t>
            </a:r>
            <a:endParaRPr lang="es-AR" sz="1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0B1E343-CE2A-4A04-BCA1-9CE1B79F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657" y="1694566"/>
            <a:ext cx="4356683" cy="2408382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176800A-231F-49D9-B731-C1B8BDF2463B}"/>
              </a:ext>
            </a:extLst>
          </p:cNvPr>
          <p:cNvCxnSpPr>
            <a:cxnSpLocks/>
          </p:cNvCxnSpPr>
          <p:nvPr/>
        </p:nvCxnSpPr>
        <p:spPr>
          <a:xfrm flipH="1">
            <a:off x="4933950" y="992703"/>
            <a:ext cx="2861785" cy="16234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7F37560D-A49F-467B-8A6B-4E3CC2A01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200" y="3742871"/>
            <a:ext cx="2934750" cy="181675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23E14883-1195-4419-B20E-89A1CACC10AF}"/>
              </a:ext>
            </a:extLst>
          </p:cNvPr>
          <p:cNvSpPr txBox="1"/>
          <p:nvPr/>
        </p:nvSpPr>
        <p:spPr>
          <a:xfrm>
            <a:off x="8009784" y="5595618"/>
            <a:ext cx="3372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FF0000"/>
                </a:solidFill>
              </a:rPr>
              <a:t>... porém é evidente que a importância do distrito 1 de Praga é mais relevante para uma iniciativa de publicidade.</a:t>
            </a:r>
            <a:endParaRPr lang="es-AR" sz="1400" dirty="0">
              <a:solidFill>
                <a:srgbClr val="FF0000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034F008-071E-4F84-9A0C-F43F2638DEB0}"/>
              </a:ext>
            </a:extLst>
          </p:cNvPr>
          <p:cNvSpPr/>
          <p:nvPr/>
        </p:nvSpPr>
        <p:spPr>
          <a:xfrm>
            <a:off x="8171056" y="3683381"/>
            <a:ext cx="2972501" cy="293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DCAD46AF-049B-4167-BF96-79C943A2FAC7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971800" y="2597732"/>
            <a:ext cx="5199256" cy="1232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m 36">
            <a:extLst>
              <a:ext uri="{FF2B5EF4-FFF2-40B4-BE49-F238E27FC236}">
                <a16:creationId xmlns:a16="http://schemas.microsoft.com/office/drawing/2014/main" id="{7A8405A3-450F-4DBB-9D82-D31D72239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327" y="4651246"/>
            <a:ext cx="1777068" cy="2073246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0295C592-7E26-40E0-BAE5-FC36FB0ACCB7}"/>
              </a:ext>
            </a:extLst>
          </p:cNvPr>
          <p:cNvSpPr txBox="1"/>
          <p:nvPr/>
        </p:nvSpPr>
        <p:spPr>
          <a:xfrm>
            <a:off x="3898222" y="4747935"/>
            <a:ext cx="2238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Não temos um distrito onde seja possível focar uma publicidade focada nos mais “gastadores”</a:t>
            </a:r>
            <a:endParaRPr lang="es-AR" sz="1200" dirty="0">
              <a:solidFill>
                <a:srgbClr val="FF0000"/>
              </a:solidFill>
            </a:endParaRPr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087F7B4-B884-4105-975B-6D410AFAEB9C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241395" y="5024504"/>
            <a:ext cx="656827" cy="46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EEC17CA9-3239-4EC5-8C48-E6DC4B92509B}"/>
              </a:ext>
            </a:extLst>
          </p:cNvPr>
          <p:cNvSpPr txBox="1"/>
          <p:nvPr/>
        </p:nvSpPr>
        <p:spPr>
          <a:xfrm>
            <a:off x="1317345" y="4286250"/>
            <a:ext cx="285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u="sng" dirty="0"/>
              <a:t>Gasto médio por distrito:</a:t>
            </a:r>
            <a:endParaRPr lang="es-AR" sz="1400" u="sng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F509FCE-048D-4720-9B8D-682F3B829F46}"/>
              </a:ext>
            </a:extLst>
          </p:cNvPr>
          <p:cNvSpPr txBox="1"/>
          <p:nvPr/>
        </p:nvSpPr>
        <p:spPr>
          <a:xfrm>
            <a:off x="8198681" y="214488"/>
            <a:ext cx="285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sng" dirty="0"/>
              <a:t>Gasto total por região:</a:t>
            </a:r>
            <a:endParaRPr lang="es-AR" sz="1400" u="sng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71B900F-7CE2-4EAC-88E4-AB57EF034F21}"/>
              </a:ext>
            </a:extLst>
          </p:cNvPr>
          <p:cNvSpPr txBox="1"/>
          <p:nvPr/>
        </p:nvSpPr>
        <p:spPr>
          <a:xfrm>
            <a:off x="8228556" y="3357769"/>
            <a:ext cx="285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sng" dirty="0"/>
              <a:t>Gasto total por distrito:</a:t>
            </a:r>
            <a:endParaRPr lang="es-AR" sz="1400" u="sng" dirty="0"/>
          </a:p>
        </p:txBody>
      </p:sp>
    </p:spTree>
    <p:extLst>
      <p:ext uri="{BB962C8B-B14F-4D97-AF65-F5344CB8AC3E}">
        <p14:creationId xmlns:p14="http://schemas.microsoft.com/office/powerpoint/2010/main" val="2786280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ixaDeTexto 28">
            <a:extLst>
              <a:ext uri="{FF2B5EF4-FFF2-40B4-BE49-F238E27FC236}">
                <a16:creationId xmlns:a16="http://schemas.microsoft.com/office/drawing/2014/main" id="{394C1849-A99C-49DB-88E3-189818416D70}"/>
              </a:ext>
            </a:extLst>
          </p:cNvPr>
          <p:cNvSpPr txBox="1"/>
          <p:nvPr/>
        </p:nvSpPr>
        <p:spPr>
          <a:xfrm>
            <a:off x="3246539" y="1257633"/>
            <a:ext cx="4809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/>
              <a:t>Conclusão:</a:t>
            </a:r>
            <a:r>
              <a:rPr lang="pt-BR" dirty="0"/>
              <a:t> Prague apresenta as melhores oportunidades tanto para converter usuários que não possuem cartões como também para upgrade de </a:t>
            </a:r>
            <a:r>
              <a:rPr lang="pt-BR" dirty="0" err="1"/>
              <a:t>tier</a:t>
            </a:r>
            <a:r>
              <a:rPr lang="pt-BR" dirty="0"/>
              <a:t> dos cartões Classic para Gold.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55F3AE2-9293-4E89-81FB-0D7A2393E263}"/>
              </a:ext>
            </a:extLst>
          </p:cNvPr>
          <p:cNvSpPr txBox="1"/>
          <p:nvPr/>
        </p:nvSpPr>
        <p:spPr>
          <a:xfrm>
            <a:off x="3315049" y="3012331"/>
            <a:ext cx="4809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/>
              <a:t>Possíveis próximos passos:</a:t>
            </a:r>
          </a:p>
          <a:p>
            <a:pPr marL="285750" indent="-285750" algn="ctr">
              <a:buFontTx/>
              <a:buChar char="-"/>
            </a:pPr>
            <a:r>
              <a:rPr lang="pt-BR" dirty="0"/>
              <a:t>Análise de saúde financeira dos clientes proprietários do cartão Classic</a:t>
            </a:r>
          </a:p>
          <a:p>
            <a:pPr marL="285750" indent="-285750" algn="ctr">
              <a:buFontTx/>
              <a:buChar char="-"/>
            </a:pPr>
            <a:r>
              <a:rPr lang="pt-BR" dirty="0"/>
              <a:t>Base de dados externa: investigar viajantes por região da Rep. Tcheca para oferecer sistema de milhas no cartão Gold e aumentar a conversão Classic-&gt;Gold</a:t>
            </a:r>
          </a:p>
        </p:txBody>
      </p:sp>
    </p:spTree>
    <p:extLst>
      <p:ext uri="{BB962C8B-B14F-4D97-AF65-F5344CB8AC3E}">
        <p14:creationId xmlns:p14="http://schemas.microsoft.com/office/powerpoint/2010/main" val="32014888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464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Prado</dc:creator>
  <cp:lastModifiedBy>Pedro Prado</cp:lastModifiedBy>
  <cp:revision>44</cp:revision>
  <dcterms:created xsi:type="dcterms:W3CDTF">2021-01-31T14:08:58Z</dcterms:created>
  <dcterms:modified xsi:type="dcterms:W3CDTF">2021-02-01T21:51:36Z</dcterms:modified>
</cp:coreProperties>
</file>